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62"/>
  </p:notesMasterIdLst>
  <p:sldIdLst>
    <p:sldId id="301" r:id="rId5"/>
    <p:sldId id="256" r:id="rId6"/>
    <p:sldId id="257" r:id="rId7"/>
    <p:sldId id="258" r:id="rId8"/>
    <p:sldId id="259" r:id="rId9"/>
    <p:sldId id="260" r:id="rId10"/>
    <p:sldId id="261" r:id="rId11"/>
    <p:sldId id="302" r:id="rId12"/>
    <p:sldId id="303" r:id="rId13"/>
    <p:sldId id="263" r:id="rId14"/>
    <p:sldId id="264" r:id="rId15"/>
    <p:sldId id="265" r:id="rId16"/>
    <p:sldId id="266" r:id="rId17"/>
    <p:sldId id="268" r:id="rId18"/>
    <p:sldId id="269" r:id="rId19"/>
    <p:sldId id="267" r:id="rId20"/>
    <p:sldId id="270" r:id="rId21"/>
    <p:sldId id="304" r:id="rId22"/>
    <p:sldId id="305" r:id="rId23"/>
    <p:sldId id="318" r:id="rId24"/>
    <p:sldId id="328" r:id="rId25"/>
    <p:sldId id="329" r:id="rId26"/>
    <p:sldId id="330" r:id="rId27"/>
    <p:sldId id="331" r:id="rId28"/>
    <p:sldId id="324" r:id="rId29"/>
    <p:sldId id="325" r:id="rId30"/>
    <p:sldId id="327" r:id="rId31"/>
    <p:sldId id="306" r:id="rId32"/>
    <p:sldId id="307" r:id="rId33"/>
    <p:sldId id="309" r:id="rId34"/>
    <p:sldId id="310" r:id="rId35"/>
    <p:sldId id="311" r:id="rId36"/>
    <p:sldId id="312" r:id="rId37"/>
    <p:sldId id="313" r:id="rId38"/>
    <p:sldId id="314" r:id="rId39"/>
    <p:sldId id="315" r:id="rId40"/>
    <p:sldId id="316" r:id="rId41"/>
    <p:sldId id="317" r:id="rId42"/>
    <p:sldId id="271" r:id="rId43"/>
    <p:sldId id="272" r:id="rId44"/>
    <p:sldId id="273" r:id="rId45"/>
    <p:sldId id="274" r:id="rId46"/>
    <p:sldId id="275" r:id="rId47"/>
    <p:sldId id="276"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30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8" autoAdjust="0"/>
    <p:restoredTop sz="94660"/>
  </p:normalViewPr>
  <p:slideViewPr>
    <p:cSldViewPr snapToGrid="0" showGuides="1">
      <p:cViewPr varScale="1">
        <p:scale>
          <a:sx n="88" d="100"/>
          <a:sy n="88" d="100"/>
        </p:scale>
        <p:origin x="44" y="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c:v>
                </c:pt>
                <c:pt idx="1">
                  <c:v>58</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2/2/2017 8:24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is non-deterministic,</a:t>
            </a:r>
            <a:r>
              <a:rPr lang="en-US" baseline="0" dirty="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a:t>
            </a:fld>
            <a:endParaRPr lang="en-US"/>
          </a:p>
        </p:txBody>
      </p:sp>
    </p:spTree>
    <p:extLst>
      <p:ext uri="{BB962C8B-B14F-4D97-AF65-F5344CB8AC3E}">
        <p14:creationId xmlns:p14="http://schemas.microsoft.com/office/powerpoint/2010/main" val="547679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27</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28</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31</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33</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34</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35</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36</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37</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38</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550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270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2/2/2017 8:24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2/2/2017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8774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2802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189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1241780" y="1714898"/>
            <a:ext cx="4749397" cy="639763"/>
          </a:xfrm>
          <a:prstGeom prst="rect">
            <a:avLst/>
          </a:prstGeom>
        </p:spPr>
        <p:txBody>
          <a:bodyPr anchor="b">
            <a:normAutofit/>
          </a:bodyPr>
          <a:lstStyle>
            <a:lvl1pPr marL="0" indent="0">
              <a:buNone/>
              <a:defRPr sz="3200" b="0" i="0" baseline="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a:t>Source Sans Pro Regular</a:t>
            </a:r>
          </a:p>
        </p:txBody>
      </p:sp>
      <p:sp>
        <p:nvSpPr>
          <p:cNvPr id="13" name="Text Placeholder 4"/>
          <p:cNvSpPr>
            <a:spLocks noGrp="1"/>
          </p:cNvSpPr>
          <p:nvPr>
            <p:ph type="body" sz="quarter" idx="3" hasCustomPrompt="1"/>
          </p:nvPr>
        </p:nvSpPr>
        <p:spPr>
          <a:xfrm>
            <a:off x="6080496" y="1714898"/>
            <a:ext cx="4724601" cy="639763"/>
          </a:xfrm>
          <a:prstGeom prst="rect">
            <a:avLst/>
          </a:prstGeom>
        </p:spPr>
        <p:txBody>
          <a:bodyPr anchor="b">
            <a:normAutofit/>
          </a:bodyPr>
          <a:lstStyle>
            <a:lvl1pPr marL="0" indent="0">
              <a:buNone/>
              <a:defRPr sz="3200" b="0" i="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a:t>Source Sans Pro Regular</a:t>
            </a:r>
          </a:p>
        </p:txBody>
      </p:sp>
      <p:sp>
        <p:nvSpPr>
          <p:cNvPr id="8"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4" name="Picture 13"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8"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a:t>Click to edit Master title style</a:t>
            </a:r>
            <a:endParaRPr lang="en-US" dirty="0"/>
          </a:p>
        </p:txBody>
      </p:sp>
      <p:sp>
        <p:nvSpPr>
          <p:cNvPr id="17" name="Content Placeholder 3"/>
          <p:cNvSpPr>
            <a:spLocks noGrp="1"/>
          </p:cNvSpPr>
          <p:nvPr>
            <p:ph sz="half" idx="16"/>
          </p:nvPr>
        </p:nvSpPr>
        <p:spPr>
          <a:xfrm>
            <a:off x="609600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17"/>
          </p:nvPr>
        </p:nvSpPr>
        <p:spPr>
          <a:xfrm>
            <a:off x="123648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647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ags" Target="../tags/tag1.xml"/><Relationship Id="rId3" Type="http://schemas.openxmlformats.org/officeDocument/2006/relationships/slideLayout" Target="../slideLayouts/slideLayout73.xml"/><Relationship Id="rId21" Type="http://schemas.openxmlformats.org/officeDocument/2006/relationships/image" Target="../media/image9.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vmlDrawing" Target="../drawings/vmlDrawing1.vml"/><Relationship Id="rId2" Type="http://schemas.openxmlformats.org/officeDocument/2006/relationships/slideLayout" Target="../slideLayouts/slideLayout72.xml"/><Relationship Id="rId16" Type="http://schemas.openxmlformats.org/officeDocument/2006/relationships/theme" Target="../theme/theme4.xml"/><Relationship Id="rId20" Type="http://schemas.openxmlformats.org/officeDocument/2006/relationships/image" Target="../media/image8.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oleObject" Target="../embeddings/oleObject1.bin"/><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5.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gif"/><Relationship Id="rId1" Type="http://schemas.openxmlformats.org/officeDocument/2006/relationships/slideLayout" Target="../slideLayouts/slideLayout75.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77129" y="2878544"/>
            <a:ext cx="3882057" cy="639763"/>
          </a:xfrm>
        </p:spPr>
        <p:txBody>
          <a:bodyPr/>
          <a:lstStyle/>
          <a:p>
            <a:r>
              <a:rPr lang="en-US" sz="2400" b="1" dirty="0">
                <a:latin typeface="+mj-lt"/>
              </a:rPr>
              <a:t>Transformation examples</a:t>
            </a:r>
          </a:p>
        </p:txBody>
      </p:sp>
      <p:sp>
        <p:nvSpPr>
          <p:cNvPr id="3" name="Text Placeholder 2"/>
          <p:cNvSpPr>
            <a:spLocks noGrp="1"/>
          </p:cNvSpPr>
          <p:nvPr>
            <p:ph type="body" sz="quarter" idx="3"/>
          </p:nvPr>
        </p:nvSpPr>
        <p:spPr>
          <a:xfrm>
            <a:off x="6714210" y="2889959"/>
            <a:ext cx="3895781" cy="639763"/>
          </a:xfrm>
        </p:spPr>
        <p:txBody>
          <a:bodyPr>
            <a:normAutofit/>
          </a:bodyPr>
          <a:lstStyle/>
          <a:p>
            <a:r>
              <a:rPr lang="en-US" sz="2400" b="1" dirty="0">
                <a:latin typeface="+mj-lt"/>
              </a:rPr>
              <a:t>Action examples</a:t>
            </a:r>
          </a:p>
        </p:txBody>
      </p:sp>
      <p:sp>
        <p:nvSpPr>
          <p:cNvPr id="4" name="Title 3"/>
          <p:cNvSpPr>
            <a:spLocks noGrp="1"/>
          </p:cNvSpPr>
          <p:nvPr>
            <p:ph type="title"/>
          </p:nvPr>
        </p:nvSpPr>
        <p:spPr/>
        <p:txBody>
          <a:bodyPr>
            <a:normAutofit/>
          </a:bodyPr>
          <a:lstStyle/>
          <a:p>
            <a:r>
              <a:rPr lang="en-US" dirty="0"/>
              <a:t>Transformations, Actions, Laziness</a:t>
            </a:r>
          </a:p>
        </p:txBody>
      </p:sp>
      <p:sp>
        <p:nvSpPr>
          <p:cNvPr id="5" name="Content Placeholder 4"/>
          <p:cNvSpPr>
            <a:spLocks noGrp="1"/>
          </p:cNvSpPr>
          <p:nvPr>
            <p:ph sz="half" idx="4294967295"/>
          </p:nvPr>
        </p:nvSpPr>
        <p:spPr>
          <a:xfrm>
            <a:off x="6724371" y="3674950"/>
            <a:ext cx="3885620" cy="2877767"/>
          </a:xfrm>
          <a:prstGeom prst="rect">
            <a:avLst/>
          </a:prstGeom>
        </p:spPr>
        <p:txBody>
          <a:bodyPr>
            <a:normAutofit/>
          </a:bodyPr>
          <a:lstStyle/>
          <a:p>
            <a:r>
              <a:rPr lang="en-US" sz="3200" dirty="0">
                <a:latin typeface="Consolas" panose="020B0609020204030204" pitchFamily="49" charset="0"/>
              </a:rPr>
              <a:t>count</a:t>
            </a:r>
          </a:p>
          <a:p>
            <a:r>
              <a:rPr lang="en-US" sz="3200" dirty="0">
                <a:latin typeface="Consolas" panose="020B0609020204030204" pitchFamily="49" charset="0"/>
              </a:rPr>
              <a:t>collect</a:t>
            </a:r>
          </a:p>
          <a:p>
            <a:r>
              <a:rPr lang="en-US" sz="3200" dirty="0">
                <a:latin typeface="Consolas" panose="020B0609020204030204" pitchFamily="49" charset="0"/>
              </a:rPr>
              <a:t>take</a:t>
            </a:r>
          </a:p>
          <a:p>
            <a:r>
              <a:rPr lang="en-US" sz="3200" dirty="0">
                <a:latin typeface="Consolas" panose="020B0609020204030204" pitchFamily="49" charset="0"/>
              </a:rPr>
              <a:t>head</a:t>
            </a:r>
          </a:p>
          <a:p>
            <a:r>
              <a:rPr lang="en-US" sz="3200" dirty="0">
                <a:latin typeface="Consolas" panose="020B0609020204030204" pitchFamily="49" charset="0"/>
              </a:rPr>
              <a:t>show</a:t>
            </a:r>
          </a:p>
        </p:txBody>
      </p:sp>
      <p:sp>
        <p:nvSpPr>
          <p:cNvPr id="6" name="Content Placeholder 5"/>
          <p:cNvSpPr>
            <a:spLocks noGrp="1"/>
          </p:cNvSpPr>
          <p:nvPr>
            <p:ph sz="half" idx="4294967295"/>
          </p:nvPr>
        </p:nvSpPr>
        <p:spPr>
          <a:xfrm>
            <a:off x="1987289" y="3680407"/>
            <a:ext cx="3882057" cy="2877767"/>
          </a:xfrm>
          <a:prstGeom prst="rect">
            <a:avLst/>
          </a:prstGeom>
        </p:spPr>
        <p:txBody>
          <a:bodyPr>
            <a:noAutofit/>
          </a:bodyPr>
          <a:lstStyle/>
          <a:p>
            <a:r>
              <a:rPr lang="en-US" sz="3200" dirty="0">
                <a:latin typeface="Consolas" panose="020B0609020204030204" pitchFamily="49" charset="0"/>
              </a:rPr>
              <a:t>filter</a:t>
            </a:r>
          </a:p>
          <a:p>
            <a:r>
              <a:rPr lang="en-US" sz="3200" dirty="0">
                <a:latin typeface="Consolas" panose="020B0609020204030204" pitchFamily="49" charset="0"/>
              </a:rPr>
              <a:t>select</a:t>
            </a:r>
          </a:p>
          <a:p>
            <a:r>
              <a:rPr lang="en-US" sz="3200" dirty="0" err="1">
                <a:latin typeface="Consolas" panose="020B0609020204030204" pitchFamily="49" charset="0"/>
              </a:rPr>
              <a:t>groupBy</a:t>
            </a:r>
            <a:endParaRPr lang="en-US" sz="3200" dirty="0">
              <a:latin typeface="Consolas" panose="020B0609020204030204" pitchFamily="49" charset="0"/>
            </a:endParaRPr>
          </a:p>
          <a:p>
            <a:r>
              <a:rPr lang="en-US" sz="3200" dirty="0">
                <a:latin typeface="Consolas" panose="020B0609020204030204" pitchFamily="49" charset="0"/>
              </a:rPr>
              <a:t>intersect</a:t>
            </a:r>
          </a:p>
          <a:p>
            <a:r>
              <a:rPr lang="en-US" sz="3200" dirty="0">
                <a:latin typeface="Consolas" panose="020B0609020204030204" pitchFamily="49" charset="0"/>
              </a:rPr>
              <a:t>join</a:t>
            </a:r>
          </a:p>
        </p:txBody>
      </p:sp>
      <p:sp>
        <p:nvSpPr>
          <p:cNvPr id="7" name="Slide Number Placeholder 6"/>
          <p:cNvSpPr>
            <a:spLocks noGrp="1"/>
          </p:cNvSpPr>
          <p:nvPr>
            <p:ph type="sldNum" sz="quarter" idx="4294967295"/>
          </p:nvPr>
        </p:nvSpPr>
        <p:spPr>
          <a:xfrm>
            <a:off x="11564400" y="6370683"/>
            <a:ext cx="558800" cy="364067"/>
          </a:xfrm>
          <a:prstGeom prst="rect">
            <a:avLst/>
          </a:prstGeom>
        </p:spPr>
        <p:txBody>
          <a:bodyPr/>
          <a:lstStyle/>
          <a:p>
            <a:pPr>
              <a:defRPr/>
            </a:pPr>
            <a:fld id="{0E3D2C8F-1C34-3F4C-9785-AD9AA213DF44}" type="slidenum">
              <a:rPr lang="en-US" smtClean="0"/>
              <a:pPr>
                <a:defRPr/>
              </a:pPr>
              <a:t>18</a:t>
            </a:fld>
            <a:endParaRPr lang="en-US" dirty="0"/>
          </a:p>
        </p:txBody>
      </p:sp>
      <p:sp>
        <p:nvSpPr>
          <p:cNvPr id="9" name="TextBox 8"/>
          <p:cNvSpPr txBox="1"/>
          <p:nvPr/>
        </p:nvSpPr>
        <p:spPr>
          <a:xfrm>
            <a:off x="1442434" y="1362647"/>
            <a:ext cx="9167557" cy="1969766"/>
          </a:xfrm>
          <a:prstGeom prst="rect">
            <a:avLst/>
          </a:prstGeom>
          <a:noFill/>
        </p:spPr>
        <p:txBody>
          <a:bodyPr wrap="square" lIns="121917" tIns="60958" rIns="121917" bIns="60958" rtlCol="0">
            <a:spAutoFit/>
          </a:bodyPr>
          <a:lstStyle/>
          <a:p>
            <a:r>
              <a:rPr lang="en-US" sz="2400" dirty="0">
                <a:latin typeface="+mj-lt"/>
                <a:ea typeface="Source Sans Pro Light" charset="0"/>
                <a:cs typeface="Source Sans Pro Light" charset="0"/>
              </a:rPr>
              <a:t>Like RDDs, </a:t>
            </a:r>
            <a:r>
              <a:rPr lang="en-US" sz="2400" dirty="0" err="1">
                <a:latin typeface="+mj-lt"/>
                <a:ea typeface="Source Sans Pro Light" charset="0"/>
                <a:cs typeface="Source Sans Pro Light" charset="0"/>
              </a:rPr>
              <a:t>DataFrames</a:t>
            </a:r>
            <a:r>
              <a:rPr lang="en-US" sz="2400" dirty="0">
                <a:latin typeface="+mj-lt"/>
                <a:ea typeface="Source Sans Pro Light" charset="0"/>
                <a:cs typeface="Source Sans Pro Light" charset="0"/>
              </a:rPr>
              <a:t> are </a:t>
            </a:r>
            <a:r>
              <a:rPr lang="en-US" sz="2400" i="1" dirty="0">
                <a:latin typeface="+mj-lt"/>
                <a:ea typeface="Source Sans Pro Light" charset="0"/>
                <a:cs typeface="Source Sans Pro Light" charset="0"/>
              </a:rPr>
              <a:t>lazy</a:t>
            </a:r>
            <a:r>
              <a:rPr lang="en-US" sz="2400" dirty="0">
                <a:latin typeface="+mj-lt"/>
                <a:ea typeface="Source Sans Pro Light" charset="0"/>
                <a:cs typeface="Source Sans Pro Light" charset="0"/>
              </a:rPr>
              <a:t>. </a:t>
            </a:r>
          </a:p>
          <a:p>
            <a:r>
              <a:rPr lang="en-US" sz="2400" i="1" dirty="0">
                <a:latin typeface="+mj-lt"/>
                <a:ea typeface="Source Sans Pro Light" charset="0"/>
                <a:cs typeface="Source Sans Pro Light" charset="0"/>
              </a:rPr>
              <a:t>Transformations</a:t>
            </a:r>
            <a:r>
              <a:rPr lang="en-US" sz="2400" dirty="0">
                <a:latin typeface="+mj-lt"/>
                <a:ea typeface="Source Sans Pro Light" charset="0"/>
                <a:cs typeface="Source Sans Pro Light" charset="0"/>
              </a:rPr>
              <a:t> contribute to the query plan, but they don't execute anything. </a:t>
            </a:r>
          </a:p>
          <a:p>
            <a:r>
              <a:rPr lang="en-US" sz="2400" i="1" dirty="0">
                <a:latin typeface="+mj-lt"/>
                <a:ea typeface="Source Sans Pro Light" charset="0"/>
                <a:cs typeface="Source Sans Pro Light" charset="0"/>
              </a:rPr>
              <a:t>Actions </a:t>
            </a:r>
            <a:r>
              <a:rPr lang="en-US" sz="2400" dirty="0">
                <a:latin typeface="+mj-lt"/>
                <a:ea typeface="Source Sans Pro Light" charset="0"/>
                <a:cs typeface="Source Sans Pro Light" charset="0"/>
              </a:rPr>
              <a:t>cause the execution of the query.</a:t>
            </a:r>
          </a:p>
          <a:p>
            <a:endParaRPr lang="en-US" sz="2400" dirty="0">
              <a:latin typeface="+mj-lt"/>
              <a:ea typeface="Source Sans Pro Light" charset="0"/>
              <a:cs typeface="Source Sans Pro Light" charset="0"/>
            </a:endParaRPr>
          </a:p>
        </p:txBody>
      </p:sp>
    </p:spTree>
    <p:extLst>
      <p:ext uri="{BB962C8B-B14F-4D97-AF65-F5344CB8AC3E}">
        <p14:creationId xmlns:p14="http://schemas.microsoft.com/office/powerpoint/2010/main" val="361544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9537407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Overview</a:t>
            </a:r>
          </a:p>
        </p:txBody>
      </p:sp>
    </p:spTree>
    <p:extLst>
      <p:ext uri="{BB962C8B-B14F-4D97-AF65-F5344CB8AC3E}">
        <p14:creationId xmlns:p14="http://schemas.microsoft.com/office/powerpoint/2010/main" val="222485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30989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5505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10"/>
          </p:nvPr>
        </p:nvSpPr>
        <p:spPr>
          <a:xfrm>
            <a:off x="269240" y="1189495"/>
            <a:ext cx="5229144" cy="2594846"/>
          </a:xfrm>
        </p:spPr>
        <p:txBody>
          <a:bodyPr/>
          <a:lstStyle/>
          <a:p>
            <a:r>
              <a:rPr lang="en-US" dirty="0"/>
              <a:t>Structured computation and data</a:t>
            </a:r>
          </a:p>
          <a:p>
            <a:endParaRPr lang="en-US" dirty="0"/>
          </a:p>
          <a:p>
            <a:pPr lvl="1"/>
            <a:r>
              <a:rPr lang="en-US" dirty="0"/>
              <a:t>Data types have known structure</a:t>
            </a:r>
          </a:p>
          <a:p>
            <a:pPr lvl="1"/>
            <a:r>
              <a:rPr lang="en-US" dirty="0"/>
              <a:t>Computations are type-safe</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8765279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a16="http://schemas.microsoft.com/office/drawing/2014/main" val="1735649932"/>
                    </a:ext>
                  </a:extLst>
                </a:gridCol>
                <a:gridCol w="1979605">
                  <a:extLst>
                    <a:ext uri="{9D8B030D-6E8A-4147-A177-3AD203B41FA5}">
                      <a16:colId xmlns:a16="http://schemas.microsoft.com/office/drawing/2014/main" val="458338779"/>
                    </a:ext>
                  </a:extLst>
                </a:gridCol>
                <a:gridCol w="1979605">
                  <a:extLst>
                    <a:ext uri="{9D8B030D-6E8A-4147-A177-3AD203B41FA5}">
                      <a16:colId xmlns:a16="http://schemas.microsoft.com/office/drawing/2014/main" val="827642073"/>
                    </a:ext>
                  </a:extLst>
                </a:gridCol>
                <a:gridCol w="1979605">
                  <a:extLst>
                    <a:ext uri="{9D8B030D-6E8A-4147-A177-3AD203B41FA5}">
                      <a16:colId xmlns:a16="http://schemas.microsoft.com/office/drawing/2014/main"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37386940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10"/>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21073627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149265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a16="http://schemas.microsoft.com/office/drawing/2014/main" val="1735649932"/>
                    </a:ext>
                  </a:extLst>
                </a:gridCol>
                <a:gridCol w="3660401">
                  <a:extLst>
                    <a:ext uri="{9D8B030D-6E8A-4147-A177-3AD203B41FA5}">
                      <a16:colId xmlns:a16="http://schemas.microsoft.com/office/drawing/2014/main" val="458338779"/>
                    </a:ext>
                  </a:extLst>
                </a:gridCol>
                <a:gridCol w="3809806">
                  <a:extLst>
                    <a:ext uri="{9D8B030D-6E8A-4147-A177-3AD203B41FA5}">
                      <a16:colId xmlns:a16="http://schemas.microsoft.com/office/drawing/2014/main"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6682818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10"/>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3532802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10"/>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57528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10"/>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31499883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3640567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10"/>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26055746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16913476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8373334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41441365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10"/>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a16="http://schemas.microsoft.com/office/drawing/2014/main" val="458338779"/>
                    </a:ext>
                  </a:extLst>
                </a:gridCol>
                <a:gridCol w="6200272">
                  <a:extLst>
                    <a:ext uri="{9D8B030D-6E8A-4147-A177-3AD203B41FA5}">
                      <a16:colId xmlns:a16="http://schemas.microsoft.com/office/drawing/2014/main"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sp>
        <p:nvSpPr>
          <p:cNvPr id="3" name="Text Placeholder 2"/>
          <p:cNvSpPr>
            <a:spLocks noGrp="1"/>
          </p:cNvSpPr>
          <p:nvPr>
            <p:ph type="body" sz="quarter" idx="10"/>
          </p:nvPr>
        </p:nvSpPr>
        <p:spPr>
          <a:xfrm>
            <a:off x="269239" y="1189495"/>
            <a:ext cx="11653523" cy="452590"/>
          </a:xfrm>
        </p:spPr>
        <p:txBody>
          <a:bodyPr/>
          <a:lstStyle/>
          <a:p>
            <a:pPr lvl="1"/>
            <a:endParaRPr lang="en-US" dirty="0"/>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8501271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6688</Words>
  <Application>Microsoft Office PowerPoint</Application>
  <PresentationFormat>Widescreen</PresentationFormat>
  <Paragraphs>755</Paragraphs>
  <Slides>57</Slides>
  <Notes>38</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80" baseType="lpstr">
      <vt:lpstr>MS PGothic</vt:lpstr>
      <vt:lpstr>MS PGothic</vt:lpstr>
      <vt:lpstr>Anonymous Pro</vt:lpstr>
      <vt:lpstr>Arial</vt:lpstr>
      <vt:lpstr>Arial Black</vt:lpstr>
      <vt:lpstr>Calibri</vt:lpstr>
      <vt:lpstr>Calibri Light</vt:lpstr>
      <vt:lpstr>Consolas</vt:lpstr>
      <vt:lpstr>Courier</vt:lpstr>
      <vt:lpstr>Lucida Grande</vt:lpstr>
      <vt:lpstr>Segoe</vt:lpstr>
      <vt:lpstr>Segoe Pro</vt:lpstr>
      <vt:lpstr>Segoe Semibold</vt:lpstr>
      <vt:lpstr>Segoe UI</vt:lpstr>
      <vt:lpstr>Segoe UI Light</vt:lpstr>
      <vt:lpstr>Source Sans Pro</vt:lpstr>
      <vt:lpstr>Source Sans Pro Light</vt:lpstr>
      <vt:lpstr>Wingdings</vt:lpstr>
      <vt:lpstr>Office Theme</vt:lpstr>
      <vt:lpstr>ads-edu-theme</vt:lpstr>
      <vt:lpstr>2_Windows Server</vt:lpstr>
      <vt:lpstr>1_Theme1</vt:lpstr>
      <vt:lpstr>think-cell Slide</vt:lpstr>
      <vt:lpstr>Spark on HDInsight Spark SQL</vt:lpstr>
      <vt:lpstr>Spark SQL</vt:lpstr>
      <vt:lpstr>PowerPoint Presentation</vt:lpstr>
      <vt:lpstr>Overview</vt:lpstr>
      <vt:lpstr>Spark SQL overview</vt:lpstr>
      <vt:lpstr>Spark SQL overview</vt:lpstr>
      <vt:lpstr>Spark SQL</vt:lpstr>
      <vt:lpstr>What Kind of SQL Is This?</vt:lpstr>
      <vt:lpstr>Dude, Where’s my Table?</vt:lpstr>
      <vt:lpstr>DataFrames API – The Preferred Data Abstraction</vt:lpstr>
      <vt:lpstr>Creating DataFrames from data sources</vt:lpstr>
      <vt:lpstr>Creating DataFrames from RDDs</vt:lpstr>
      <vt:lpstr>DataFrame operations</vt:lpstr>
      <vt:lpstr>Tables and queries</vt:lpstr>
      <vt:lpstr>Hive tables</vt:lpstr>
      <vt:lpstr>Query Plans and Optimizations in Spark SQL</vt:lpstr>
      <vt:lpstr>The Art of Being Lazy</vt:lpstr>
      <vt:lpstr>Transformations, Actions, Laziness</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7</cp:revision>
  <dcterms:created xsi:type="dcterms:W3CDTF">2017-01-20T16:55:37Z</dcterms:created>
  <dcterms:modified xsi:type="dcterms:W3CDTF">2017-02-02T16:39:12Z</dcterms:modified>
</cp:coreProperties>
</file>